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6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/>
    <p:restoredTop sz="94719"/>
  </p:normalViewPr>
  <p:slideViewPr>
    <p:cSldViewPr snapToGrid="0">
      <p:cViewPr varScale="1">
        <p:scale>
          <a:sx n="192" d="100"/>
          <a:sy n="192" d="100"/>
        </p:scale>
        <p:origin x="113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18bdedbc38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18bdedbc38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191812949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1191812949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25020666a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125020666a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91812949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1191812949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5020666a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125020666a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5020666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125020666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5020666a0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25020666a0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5020666a0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25020666a0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5020666a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5020666a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7326" y="744575"/>
            <a:ext cx="31839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 b="1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57325" y="2834125"/>
            <a:ext cx="3719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4" name="Google Shape;14;p2"/>
          <p:cNvCxnSpPr/>
          <p:nvPr/>
        </p:nvCxnSpPr>
        <p:spPr>
          <a:xfrm>
            <a:off x="551150" y="0"/>
            <a:ext cx="0" cy="1584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1pPr>
            <a:lvl2pPr marL="914400" lvl="1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2pPr>
            <a:lvl3pPr marL="137160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marL="182880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4pPr>
            <a:lvl5pPr marL="228600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 1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9688" y="617025"/>
            <a:ext cx="13620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856475" y="1456000"/>
            <a:ext cx="44118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None/>
              <a:defRPr sz="3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827125" y="2808025"/>
            <a:ext cx="8005200" cy="17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2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71" name="Google Shape;71;p14"/>
          <p:cNvCxnSpPr/>
          <p:nvPr/>
        </p:nvCxnSpPr>
        <p:spPr>
          <a:xfrm>
            <a:off x="551150" y="0"/>
            <a:ext cx="0" cy="1584300"/>
          </a:xfrm>
          <a:prstGeom prst="straightConnector1">
            <a:avLst/>
          </a:prstGeom>
          <a:noFill/>
          <a:ln w="28575" cap="flat" cmpd="sng">
            <a:solidFill>
              <a:srgbClr val="6EABE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2" name="Google Shape;7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5863" y="-692612"/>
            <a:ext cx="14382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2038" y="-816150"/>
            <a:ext cx="2476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52400" y="-986612"/>
            <a:ext cx="2476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04775" y="3050963"/>
            <a:ext cx="14287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32588" y="4237388"/>
            <a:ext cx="1400175" cy="140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_2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69688" y="617025"/>
            <a:ext cx="13620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827125" y="445025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827125" y="1152475"/>
            <a:ext cx="800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2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cxnSp>
        <p:nvCxnSpPr>
          <p:cNvPr id="84" name="Google Shape;84;p15"/>
          <p:cNvCxnSpPr/>
          <p:nvPr/>
        </p:nvCxnSpPr>
        <p:spPr>
          <a:xfrm>
            <a:off x="551150" y="0"/>
            <a:ext cx="0" cy="1584300"/>
          </a:xfrm>
          <a:prstGeom prst="straightConnector1">
            <a:avLst/>
          </a:prstGeom>
          <a:noFill/>
          <a:ln w="28575" cap="flat" cmpd="sng">
            <a:solidFill>
              <a:srgbClr val="6EABE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5" name="Google Shape;8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24" y="4170038"/>
            <a:ext cx="2014722" cy="117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95863" y="-692612"/>
            <a:ext cx="14382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2038" y="-816150"/>
            <a:ext cx="2476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452400" y="-986612"/>
            <a:ext cx="247650" cy="17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04775" y="3050963"/>
            <a:ext cx="142875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032588" y="4237388"/>
            <a:ext cx="140017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/>
        </p:nvSpPr>
        <p:spPr>
          <a:xfrm>
            <a:off x="5044825" y="4565588"/>
            <a:ext cx="37875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" sz="1300" b="1" i="0" u="none" strike="noStrike" cap="none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Go Paperless. Work Smarter.</a:t>
            </a:r>
            <a:endParaRPr sz="1300" b="1" i="0" u="none" strike="noStrike" cap="none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827125" y="292625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827125" y="1152475"/>
            <a:ext cx="800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2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ubTitle" idx="1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827125" y="292625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921100" y="1152475"/>
            <a:ext cx="3713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5118476" y="1152475"/>
            <a:ext cx="3713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827125" y="292625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ubTitle" idx="1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874125" y="555600"/>
            <a:ext cx="36462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874125" y="1389600"/>
            <a:ext cx="3646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ubTitle" idx="2"/>
          </p:nvPr>
        </p:nvSpPr>
        <p:spPr>
          <a:xfrm rot="-5400000">
            <a:off x="-850150" y="1189625"/>
            <a:ext cx="23463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7125" y="292625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7125" y="1152475"/>
            <a:ext cx="8005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556083" y="45688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551150" y="0"/>
            <a:ext cx="0" cy="158430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everapps.com/BBS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eeverapps.com/BBSO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851350" y="1205650"/>
            <a:ext cx="6590100" cy="25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latin typeface="Helvetica" pitchFamily="2" charset="0"/>
              </a:rPr>
              <a:t>Behavior-Based Safety Observations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" pitchFamily="2" charset="0"/>
              </a:rPr>
              <a:t>BBSO Overview</a:t>
            </a:r>
            <a:endParaRPr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42DF19-BFB5-294B-4067-1F624C716BEF}"/>
              </a:ext>
            </a:extLst>
          </p:cNvPr>
          <p:cNvSpPr txBox="1"/>
          <p:nvPr/>
        </p:nvSpPr>
        <p:spPr>
          <a:xfrm>
            <a:off x="847099" y="34907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Learn more at: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B96800-57A9-685B-C44F-E52030A258A7}"/>
              </a:ext>
            </a:extLst>
          </p:cNvPr>
          <p:cNvSpPr txBox="1"/>
          <p:nvPr/>
        </p:nvSpPr>
        <p:spPr>
          <a:xfrm>
            <a:off x="2071793" y="349077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Helvetica" pitchFamily="2" charset="0"/>
                <a:hlinkClick r:id="rId3"/>
              </a:rPr>
              <a:t>weeverapps.com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hlinkClick r:id="rId3"/>
              </a:rPr>
              <a:t>/BBSO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809540" y="1112969"/>
            <a:ext cx="3891300" cy="3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Behavior-Based Safety Observations (BBSO) are an integral part of modern, proactive safety programs.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The goal is to reduce the number of incidents by recognizing safe behavior and eliminating unsafe practices either through training or updates to Standard Operating Procedures (SOPs).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The BBSO practice has gained popularity because it is relatively easy to implement and manage, it fosters a safety-first culture and it delivers results.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</p:txBody>
      </p:sp>
      <p:sp>
        <p:nvSpPr>
          <p:cNvPr id="103" name="Google Shape;103;p17"/>
          <p:cNvSpPr/>
          <p:nvPr/>
        </p:nvSpPr>
        <p:spPr>
          <a:xfrm>
            <a:off x="5370338" y="1208600"/>
            <a:ext cx="3243600" cy="3270000"/>
          </a:xfrm>
          <a:prstGeom prst="roundRect">
            <a:avLst>
              <a:gd name="adj" fmla="val 4908"/>
            </a:avLst>
          </a:prstGeom>
          <a:solidFill>
            <a:srgbClr val="DCEE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Helvetica" pitchFamily="2" charset="0"/>
            </a:endParaRPr>
          </a:p>
        </p:txBody>
      </p:sp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827125" y="325457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>
                <a:latin typeface="Helvetica" pitchFamily="2" charset="0"/>
              </a:rPr>
              <a:t>What are they?</a:t>
            </a:r>
            <a:endParaRPr sz="2820">
              <a:latin typeface="Helvetica" pitchFamily="2" charset="0"/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ubTitle" idx="2"/>
          </p:nvPr>
        </p:nvSpPr>
        <p:spPr>
          <a:xfrm rot="-5400000">
            <a:off x="-729550" y="1069025"/>
            <a:ext cx="2346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latin typeface="Helvetica" pitchFamily="2" charset="0"/>
              </a:rPr>
              <a:t>BBSO Overview</a:t>
            </a:r>
            <a:endParaRPr>
              <a:latin typeface="Helvetica" pitchFamily="2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Helvetica" pitchFamily="2" charset="0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9712" y="1169250"/>
            <a:ext cx="3564875" cy="356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body" idx="1"/>
          </p:nvPr>
        </p:nvSpPr>
        <p:spPr>
          <a:xfrm>
            <a:off x="809540" y="1112969"/>
            <a:ext cx="3891300" cy="3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Help to foster a “Safety First” culture by keeping safety “top-of-mind” and continuously reinforcing best practices.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BBSO programs are a low cost and relatively simple way to enhance safety quickly and drive real results.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Reduce costs and problems associated to safety issues.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Provide insights to understand training gaps and in-person instruction.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elvetica" pitchFamily="2" charset="0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827125" y="325457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>
                <a:latin typeface="Helvetica" pitchFamily="2" charset="0"/>
              </a:rPr>
              <a:t>Why are they important?</a:t>
            </a:r>
            <a:endParaRPr sz="2820">
              <a:latin typeface="Helvetica" pitchFamily="2" charset="0"/>
            </a:endParaRPr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latin typeface="Helvetica" pitchFamily="2" charset="0"/>
              </a:rPr>
              <a:t>BBSO Overview</a:t>
            </a:r>
            <a:endParaRPr>
              <a:latin typeface="Helvetica" pitchFamily="2" charset="0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350" y="840775"/>
            <a:ext cx="3891300" cy="38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827125" y="325457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>
                <a:latin typeface="Helvetica" pitchFamily="2" charset="0"/>
              </a:rPr>
              <a:t>How do BBSO Programs Work?</a:t>
            </a:r>
            <a:endParaRPr sz="2820">
              <a:latin typeface="Helvetica" pitchFamily="2" charset="0"/>
            </a:endParaRPr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827125" y="1109700"/>
            <a:ext cx="33126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BBSO programs require observations from staff, evaluation by supervisors and KPI reporting to measure results.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SzPts val="1300"/>
              <a:buAutoNum type="arabicPeriod"/>
            </a:pPr>
            <a:r>
              <a:rPr lang="en" sz="1300" b="1">
                <a:solidFill>
                  <a:srgbClr val="111213"/>
                </a:solidFill>
                <a:latin typeface="Helvetica" pitchFamily="2" charset="0"/>
              </a:rPr>
              <a:t>Safety Observations </a:t>
            </a:r>
            <a:r>
              <a:rPr lang="en" sz="1300">
                <a:solidFill>
                  <a:srgbClr val="111213"/>
                </a:solidFill>
                <a:latin typeface="Helvetica" pitchFamily="2" charset="0"/>
              </a:rPr>
              <a:t>- </a:t>
            </a:r>
            <a:r>
              <a:rPr lang="en" sz="1300">
                <a:solidFill>
                  <a:srgbClr val="2D2D2D"/>
                </a:solidFill>
                <a:latin typeface="Helvetica" pitchFamily="2" charset="0"/>
              </a:rPr>
              <a:t>Mandatory data capture</a:t>
            </a:r>
            <a:endParaRPr sz="1300">
              <a:solidFill>
                <a:srgbClr val="2D2D2D"/>
              </a:solidFill>
              <a:latin typeface="Helvetica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300"/>
              <a:buAutoNum type="arabicPeriod"/>
            </a:pPr>
            <a:r>
              <a:rPr lang="en" sz="1300" b="1">
                <a:solidFill>
                  <a:srgbClr val="2D2D2D"/>
                </a:solidFill>
                <a:latin typeface="Helvetica" pitchFamily="2" charset="0"/>
              </a:rPr>
              <a:t>Evaluation &amp; Action </a:t>
            </a:r>
            <a:r>
              <a:rPr lang="en" sz="1300">
                <a:solidFill>
                  <a:srgbClr val="2D2D2D"/>
                </a:solidFill>
                <a:latin typeface="Helvetica" pitchFamily="2" charset="0"/>
              </a:rPr>
              <a:t>- Evaluate Submissions and Create Action Plans</a:t>
            </a:r>
            <a:endParaRPr sz="1300">
              <a:solidFill>
                <a:srgbClr val="2D2D2D"/>
              </a:solidFill>
              <a:latin typeface="Helvetica" pitchFamily="2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300"/>
              <a:buAutoNum type="arabicPeriod"/>
            </a:pPr>
            <a:r>
              <a:rPr lang="en" sz="1300" b="1">
                <a:solidFill>
                  <a:srgbClr val="2D2D2D"/>
                </a:solidFill>
                <a:latin typeface="Helvetica" pitchFamily="2" charset="0"/>
              </a:rPr>
              <a:t>Showcase Results </a:t>
            </a:r>
            <a:r>
              <a:rPr lang="en" sz="1300">
                <a:solidFill>
                  <a:srgbClr val="2D2D2D"/>
                </a:solidFill>
                <a:latin typeface="Helvetica" pitchFamily="2" charset="0"/>
              </a:rPr>
              <a:t>- Broadcast KPI improvements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latin typeface="Helvetica" pitchFamily="2" charset="0"/>
              </a:rPr>
              <a:t>How do they work?</a:t>
            </a:r>
            <a:endParaRPr>
              <a:latin typeface="Helvetica" pitchFamily="2" charset="0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l="3790"/>
          <a:stretch/>
        </p:blipFill>
        <p:spPr>
          <a:xfrm>
            <a:off x="4431000" y="729618"/>
            <a:ext cx="5006100" cy="4714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>
            <a:spLocks noGrp="1"/>
          </p:cNvSpPr>
          <p:nvPr>
            <p:ph type="title"/>
          </p:nvPr>
        </p:nvSpPr>
        <p:spPr>
          <a:xfrm>
            <a:off x="827125" y="325457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>
                <a:latin typeface="Helvetica" pitchFamily="2" charset="0"/>
              </a:rPr>
              <a:t>Step 1: Safety Observations</a:t>
            </a:r>
            <a:endParaRPr sz="2820">
              <a:latin typeface="Helvetica" pitchFamily="2" charset="0"/>
            </a:endParaRPr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827125" y="1109700"/>
            <a:ext cx="44043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Safety Managers provide a bit of training around what to observe, when, and how often.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Observers need to inform the observed staff members that they are being watched.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Staff mark certain elements as </a:t>
            </a:r>
            <a:r>
              <a:rPr lang="en" sz="1300" b="1">
                <a:solidFill>
                  <a:srgbClr val="38761D"/>
                </a:solidFill>
                <a:latin typeface="Helvetica" pitchFamily="2" charset="0"/>
              </a:rPr>
              <a:t>“Safe”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 or </a:t>
            </a:r>
            <a:r>
              <a:rPr lang="en" sz="1300" b="1">
                <a:solidFill>
                  <a:srgbClr val="FF0000"/>
                </a:solidFill>
                <a:latin typeface="Helvetica" pitchFamily="2" charset="0"/>
              </a:rPr>
              <a:t>“At Risk”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: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62865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Body Position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 - Posture, Fall Risk, Line of Fire, Twisting, etc.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62865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PPE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 - Eyes and Face, Respiratory System, Hand Protection, etc.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62865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Tools &amp; Equipment 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- Correct Use, Condition, etc.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62865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Work Environment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 - Housekeeping, Hazards, Area Organization, etc.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628650" lvl="1" indent="-196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○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Procedures 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- LOTO Not Posted, Training, etc.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latin typeface="Helvetica" pitchFamily="2" charset="0"/>
              </a:rPr>
              <a:t>How do they work?</a:t>
            </a:r>
            <a:endParaRPr>
              <a:latin typeface="Helvetica" pitchFamily="2" charset="0"/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600" y="420425"/>
            <a:ext cx="2573400" cy="1711200"/>
          </a:xfrm>
          <a:prstGeom prst="roundRect">
            <a:avLst>
              <a:gd name="adj" fmla="val 9672"/>
            </a:avLst>
          </a:prstGeom>
          <a:noFill/>
          <a:ln w="19050" cap="flat" cmpd="sng">
            <a:solidFill>
              <a:srgbClr val="DCEE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5676" y="1821400"/>
            <a:ext cx="1865400" cy="1349700"/>
          </a:xfrm>
          <a:prstGeom prst="roundRect">
            <a:avLst>
              <a:gd name="adj" fmla="val 8513"/>
            </a:avLst>
          </a:prstGeom>
          <a:noFill/>
          <a:ln w="19050" cap="flat" cmpd="sng">
            <a:solidFill>
              <a:srgbClr val="DCEE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7401" y="3036275"/>
            <a:ext cx="2345999" cy="175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>
            <a:spLocks noGrp="1"/>
          </p:cNvSpPr>
          <p:nvPr>
            <p:ph type="title"/>
          </p:nvPr>
        </p:nvSpPr>
        <p:spPr>
          <a:xfrm>
            <a:off x="827125" y="325457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>
                <a:latin typeface="Helvetica" pitchFamily="2" charset="0"/>
              </a:rPr>
              <a:t>Step 2: Evaluation &amp; Action</a:t>
            </a:r>
            <a:endParaRPr sz="2820">
              <a:latin typeface="Helvetica" pitchFamily="2" charset="0"/>
            </a:endParaRPr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1"/>
          </p:nvPr>
        </p:nvSpPr>
        <p:spPr>
          <a:xfrm>
            <a:off x="827125" y="1109700"/>
            <a:ext cx="53202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When observations are submitted, Supervisors review them and create action plans.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Any behaviors that present an immediate danger to the life and health of the worker, or to the environment, must be stopped immediately and a discussion between the observer and the worker regarding the matter should take place.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At risk behaviours can create a few different action plans: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Review best practices with observer and/or observed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 - Plan a follow up to review appropriate behaviors.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Create Learning Content 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- Safety Managers can create a One Point Lesson or “Toolbox Talk” session where all staff will review the best practice and sign off that they understand.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lphaLcPeriod"/>
            </a:pPr>
            <a:r>
              <a:rPr lang="en" sz="1300" b="1">
                <a:solidFill>
                  <a:schemeClr val="dk1"/>
                </a:solidFill>
                <a:latin typeface="Helvetica" pitchFamily="2" charset="0"/>
              </a:rPr>
              <a:t>Update SOP </a:t>
            </a:r>
            <a:r>
              <a:rPr lang="en" sz="1300">
                <a:solidFill>
                  <a:schemeClr val="dk1"/>
                </a:solidFill>
                <a:latin typeface="Helvetica" pitchFamily="2" charset="0"/>
              </a:rPr>
              <a:t>- In some cases, BBSOs reveal a need to update Safety Standard Operating Procedures. 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latin typeface="Helvetica" pitchFamily="2" charset="0"/>
              </a:rPr>
              <a:t>How do they work?</a:t>
            </a:r>
            <a:endParaRPr>
              <a:latin typeface="Helvetica" pitchFamily="2" charset="0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450" y="898157"/>
            <a:ext cx="2691900" cy="2276100"/>
          </a:xfrm>
          <a:prstGeom prst="roundRect">
            <a:avLst>
              <a:gd name="adj" fmla="val 6501"/>
            </a:avLst>
          </a:prstGeom>
          <a:noFill/>
          <a:ln w="19050" cap="flat" cmpd="sng">
            <a:solidFill>
              <a:srgbClr val="DCEE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0637" y="3004257"/>
            <a:ext cx="2283536" cy="1664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>
            <a:off x="827125" y="325457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>
                <a:latin typeface="Helvetica" pitchFamily="2" charset="0"/>
              </a:rPr>
              <a:t>Step 3: Showcase Results</a:t>
            </a:r>
            <a:endParaRPr sz="2820">
              <a:latin typeface="Helvetica" pitchFamily="2" charset="0"/>
            </a:endParaRPr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827125" y="1109700"/>
            <a:ext cx="38547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50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The magic of BBSO programs comes in the feedback to staff that shows that the site is safer as a result of their work. </a:t>
            </a:r>
            <a:endParaRPr sz="1350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●"/>
            </a:pPr>
            <a:r>
              <a:rPr lang="en" sz="1350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Usually, Safety Managers can point to safety KPIs, such as near misses or incidents to show that the BBSO program is having a positive impact.</a:t>
            </a:r>
            <a:endParaRPr sz="1300">
              <a:solidFill>
                <a:schemeClr val="dk1"/>
              </a:solidFill>
              <a:latin typeface="Helvetica" pitchFamily="2" charset="0"/>
            </a:endParaRPr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latin typeface="Helvetica" pitchFamily="2" charset="0"/>
              </a:rPr>
              <a:t>How do they work?</a:t>
            </a:r>
            <a:endParaRPr>
              <a:latin typeface="Helvetica" pitchFamily="2" charset="0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875" y="402675"/>
            <a:ext cx="1996676" cy="144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0536" y="1983499"/>
            <a:ext cx="3531324" cy="224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9150" y="3171675"/>
            <a:ext cx="1884850" cy="181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827125" y="325457"/>
            <a:ext cx="800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820">
                <a:latin typeface="Helvetica" pitchFamily="2" charset="0"/>
              </a:rPr>
              <a:t>Why Digitize BBSO?</a:t>
            </a:r>
            <a:endParaRPr sz="2820">
              <a:latin typeface="Helvetica" pitchFamily="2" charset="0"/>
            </a:endParaRPr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4959500" y="801944"/>
            <a:ext cx="3979200" cy="33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Software provides a ton of benefits over a paper based program. Here is a run down of how Weever works to automate data capture, workflows and real-time reporting.</a:t>
            </a:r>
            <a:endParaRPr sz="1300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Provide on-demand instructions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Guide staff through the experience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Create Schedules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Capture Data on any device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Configurable Templates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Automate Rewards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Add Photos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Enable Real-time Communication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Accelerate the Evaluation Process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Assign Next Steps and Due Dates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Automate Real-Time Dashboard Updates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2D2D2D"/>
                </a:solidFill>
                <a:latin typeface="Helvetica" pitchFamily="2" charset="0"/>
                <a:ea typeface="Arial"/>
                <a:cs typeface="Arial"/>
                <a:sym typeface="Arial"/>
              </a:rPr>
              <a:t>Broadcast Results</a:t>
            </a:r>
            <a:endParaRPr sz="1200" b="1">
              <a:solidFill>
                <a:srgbClr val="2D2D2D"/>
              </a:solidFill>
              <a:latin typeface="Helvetica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latin typeface="Helvetica" pitchFamily="2" charset="0"/>
              </a:rPr>
              <a:t>Digital Solution</a:t>
            </a:r>
            <a:endParaRPr>
              <a:latin typeface="Helvetica" pitchFamily="2" charset="0"/>
            </a:endParaRPr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25" y="1175107"/>
            <a:ext cx="4118851" cy="3430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title"/>
          </p:nvPr>
        </p:nvSpPr>
        <p:spPr>
          <a:xfrm>
            <a:off x="851350" y="1205650"/>
            <a:ext cx="6590100" cy="25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dirty="0">
                <a:latin typeface="Helvetica" pitchFamily="2" charset="0"/>
              </a:rPr>
              <a:t>Behavior-Based Safety Observations</a:t>
            </a:r>
            <a:endParaRPr sz="4600" dirty="0">
              <a:latin typeface="Helvetica" pitchFamily="2" charset="0"/>
            </a:endParaRPr>
          </a:p>
        </p:txBody>
      </p:sp>
      <p:sp>
        <p:nvSpPr>
          <p:cNvPr id="165" name="Google Shape;165;p24"/>
          <p:cNvSpPr txBox="1">
            <a:spLocks noGrp="1"/>
          </p:cNvSpPr>
          <p:nvPr>
            <p:ph type="subTitle" idx="2"/>
          </p:nvPr>
        </p:nvSpPr>
        <p:spPr>
          <a:xfrm rot="-5400000">
            <a:off x="-821950" y="1161425"/>
            <a:ext cx="23463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Helvetica" pitchFamily="2" charset="0"/>
              </a:rPr>
              <a:t>BBSO Overview</a:t>
            </a:r>
            <a:endParaRPr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39C8FA-9360-835A-A5E1-C0345F0AFC8C}"/>
              </a:ext>
            </a:extLst>
          </p:cNvPr>
          <p:cNvSpPr txBox="1"/>
          <p:nvPr/>
        </p:nvSpPr>
        <p:spPr>
          <a:xfrm>
            <a:off x="847099" y="3490773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Helvetica" pitchFamily="2" charset="0"/>
              </a:rPr>
              <a:t>Learn more at: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F842CB-A13E-918D-425B-4EFA0DC5CF54}"/>
              </a:ext>
            </a:extLst>
          </p:cNvPr>
          <p:cNvSpPr txBox="1"/>
          <p:nvPr/>
        </p:nvSpPr>
        <p:spPr>
          <a:xfrm>
            <a:off x="2071793" y="3490773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Helvetica" pitchFamily="2" charset="0"/>
                <a:hlinkClick r:id="rId3"/>
              </a:rPr>
              <a:t>weeverapps.com</a:t>
            </a:r>
            <a:r>
              <a:rPr lang="en-US" dirty="0">
                <a:solidFill>
                  <a:schemeClr val="bg1"/>
                </a:solidFill>
                <a:latin typeface="Helvetica" pitchFamily="2" charset="0"/>
                <a:hlinkClick r:id="rId3"/>
              </a:rPr>
              <a:t>/BBSO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eever Whi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626</Words>
  <Application>Microsoft Macintosh PowerPoint</Application>
  <PresentationFormat>On-screen Show (16:9)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Helvetica</vt:lpstr>
      <vt:lpstr>Helvetica Neue</vt:lpstr>
      <vt:lpstr>Proxima Nova</vt:lpstr>
      <vt:lpstr>Weever White</vt:lpstr>
      <vt:lpstr>Behavior-Based Safety Observations</vt:lpstr>
      <vt:lpstr>What are they?</vt:lpstr>
      <vt:lpstr>Why are they important?</vt:lpstr>
      <vt:lpstr>How do BBSO Programs Work?</vt:lpstr>
      <vt:lpstr>Step 1: Safety Observations</vt:lpstr>
      <vt:lpstr>Step 2: Evaluation &amp; Action</vt:lpstr>
      <vt:lpstr>Step 3: Showcase Results</vt:lpstr>
      <vt:lpstr>Why Digitize BBSO?</vt:lpstr>
      <vt:lpstr>Behavior-Based Safety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Behavior-Based Safety Observations</dc:title>
  <cp:lastModifiedBy>Andy Pritchard</cp:lastModifiedBy>
  <cp:revision>3</cp:revision>
  <dcterms:modified xsi:type="dcterms:W3CDTF">2022-04-19T17:39:33Z</dcterms:modified>
</cp:coreProperties>
</file>